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2" r:id="rId2"/>
    <p:sldId id="297" r:id="rId3"/>
    <p:sldId id="267" r:id="rId4"/>
    <p:sldId id="275" r:id="rId5"/>
    <p:sldId id="302" r:id="rId6"/>
    <p:sldId id="276" r:id="rId7"/>
    <p:sldId id="277" r:id="rId8"/>
    <p:sldId id="268" r:id="rId9"/>
    <p:sldId id="271" r:id="rId10"/>
    <p:sldId id="269" r:id="rId11"/>
    <p:sldId id="273" r:id="rId12"/>
    <p:sldId id="304" r:id="rId13"/>
    <p:sldId id="305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99" r:id="rId23"/>
    <p:sldId id="286" r:id="rId24"/>
    <p:sldId id="301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300" r:id="rId34"/>
    <p:sldId id="303" r:id="rId35"/>
    <p:sldId id="295" r:id="rId36"/>
    <p:sldId id="298" r:id="rId37"/>
    <p:sldId id="296" r:id="rId38"/>
    <p:sldId id="266" r:id="rId3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F15744D-A2E8-5F4A-A345-0595C3C23B54}">
          <p14:sldIdLst>
            <p14:sldId id="272"/>
            <p14:sldId id="297"/>
          </p14:sldIdLst>
        </p14:section>
        <p14:section name="För elever" id="{F4E0E34B-99AE-E142-80FC-E4F5F92C6DE0}">
          <p14:sldIdLst>
            <p14:sldId id="267"/>
            <p14:sldId id="275"/>
            <p14:sldId id="302"/>
            <p14:sldId id="276"/>
            <p14:sldId id="277"/>
            <p14:sldId id="268"/>
            <p14:sldId id="271"/>
            <p14:sldId id="269"/>
            <p14:sldId id="273"/>
            <p14:sldId id="304"/>
            <p14:sldId id="305"/>
          </p14:sldIdLst>
        </p14:section>
        <p14:section name="För lärare" id="{9B9023E1-849B-294B-B87C-6E5018DF5FAD}">
          <p14:sldIdLst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99"/>
            <p14:sldId id="286"/>
            <p14:sldId id="301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300"/>
            <p14:sldId id="303"/>
          </p14:sldIdLst>
        </p14:section>
        <p14:section name="För vårdnadshavare" id="{D024266E-AB44-3740-BB3C-9C4BAEE9CA02}">
          <p14:sldIdLst>
            <p14:sldId id="295"/>
          </p14:sldIdLst>
        </p14:section>
        <p14:section name="För huvudmän" id="{D6B9736B-4938-DB45-9003-F8D7359F61CF}">
          <p14:sldIdLst>
            <p14:sldId id="298"/>
            <p14:sldId id="296"/>
          </p14:sldIdLst>
        </p14:section>
        <p14:section name="Länkar" id="{0476C563-FBE2-414E-A712-97926EA048C3}">
          <p14:sldIdLst>
            <p14:sldId id="26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fan Norberg" initials="S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7F3"/>
    <a:srgbClr val="333333"/>
    <a:srgbClr val="7AA956"/>
    <a:srgbClr val="FFCC04"/>
    <a:srgbClr val="F6881F"/>
    <a:srgbClr val="2D74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22"/>
    <p:restoredTop sz="94694"/>
  </p:normalViewPr>
  <p:slideViewPr>
    <p:cSldViewPr snapToGrid="0" snapToObjects="1">
      <p:cViewPr varScale="1">
        <p:scale>
          <a:sx n="90" d="100"/>
          <a:sy n="90" d="100"/>
        </p:scale>
        <p:origin x="224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641F4-27CE-4547-AC27-4BB7EA0DAB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993334"/>
          </a:xfrm>
        </p:spPr>
        <p:txBody>
          <a:bodyPr anchor="b"/>
          <a:lstStyle>
            <a:lvl1pPr algn="ctr">
              <a:defRPr sz="6000">
                <a:solidFill>
                  <a:srgbClr val="33333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54D25-27D3-894D-A4F1-EAFFB65B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fld id="{F843EF9A-CB7B-9846-8146-8FEB98945C95}" type="datetimeFigureOut">
              <a:rPr lang="sv-SE" smtClean="0"/>
              <a:pPr/>
              <a:t>2023-09-05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FAB17-92A5-6441-BEF1-CC262264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endParaRPr lang="sv-S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18FC4D-0F09-A644-985B-38F9160DD1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2100" y="420130"/>
            <a:ext cx="4508500" cy="3340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A7BE61-48B7-8C4B-846F-B16E06E3D6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740" y="6347897"/>
            <a:ext cx="1528119" cy="382030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FF11BE9-C5B3-FA4F-A6E2-D61B14FC2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67930" cy="365125"/>
          </a:xfrm>
        </p:spPr>
        <p:txBody>
          <a:bodyPr/>
          <a:lstStyle/>
          <a:p>
            <a:fld id="{9DFB45F4-B848-D240-84B1-306A103D44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0129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4A936E-66B8-0544-B965-50BD2B442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3EF9A-CB7B-9846-8146-8FEB98945C95}" type="datetimeFigureOut">
              <a:rPr lang="sv-SE" smtClean="0"/>
              <a:t>2023-09-05</a:t>
            </a:fld>
            <a:endParaRPr lang="sv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1A95F3-FA5C-9549-A52E-4487A9DF9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1E210-EFBC-344A-985B-93BFF03B6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67930" cy="365125"/>
          </a:xfrm>
        </p:spPr>
        <p:txBody>
          <a:bodyPr/>
          <a:lstStyle/>
          <a:p>
            <a:fld id="{9DFB45F4-B848-D240-84B1-306A103D448A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340650-E7DB-3E48-B048-1A8778AA57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740" y="6347897"/>
            <a:ext cx="1528119" cy="38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34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38A7C-D375-954E-B346-5CE810D03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C98F5-C0F1-214E-A8A9-FB2961D89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18687-8AE8-3F4E-A49E-AF46EE2570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F5DEE6-A913-5045-911D-A1D9AE91B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3EF9A-CB7B-9846-8146-8FEB98945C95}" type="datetimeFigureOut">
              <a:rPr lang="sv-SE" smtClean="0"/>
              <a:t>2023-09-05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C79C1F-9AFA-4E40-B6CE-C82C82BD9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A4069D7-C4D2-6D4F-9BB7-90ACE37D8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67930" cy="365125"/>
          </a:xfrm>
        </p:spPr>
        <p:txBody>
          <a:bodyPr/>
          <a:lstStyle/>
          <a:p>
            <a:fld id="{9DFB45F4-B848-D240-84B1-306A103D448A}" type="slidenum">
              <a:rPr lang="sv-SE" smtClean="0"/>
              <a:t>‹#›</a:t>
            </a:fld>
            <a:endParaRPr lang="sv-S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60C00A-6050-A14A-96B1-09F83941C1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740" y="6347897"/>
            <a:ext cx="1528119" cy="38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657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89664-E8D5-5444-A8B7-32FF8D7E3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71FB58-C59D-9944-9A26-D9B8F9AE91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963A88-AFF3-0A4B-99AC-83EB491B4E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A7278-7660-2D4F-9F5E-7ECE9D294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3EF9A-CB7B-9846-8146-8FEB98945C95}" type="datetimeFigureOut">
              <a:rPr lang="sv-SE" smtClean="0"/>
              <a:t>2023-09-05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DD533F-75DF-7340-AAF0-F59332ED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66DE214-2362-A542-9876-7FBA651AE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67930" cy="365125"/>
          </a:xfrm>
        </p:spPr>
        <p:txBody>
          <a:bodyPr/>
          <a:lstStyle/>
          <a:p>
            <a:fld id="{9DFB45F4-B848-D240-84B1-306A103D448A}" type="slidenum">
              <a:rPr lang="sv-SE" smtClean="0"/>
              <a:t>‹#›</a:t>
            </a:fld>
            <a:endParaRPr lang="sv-S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5F30A3-605A-5C42-AB9C-3BC0D864FE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740" y="6347897"/>
            <a:ext cx="1528119" cy="38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388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D4FD9-2CC4-914C-8000-FBDD38B58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FB6E2A-8708-E44F-BD8C-A2BD64890C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2BEA7-9361-E645-BF52-465181D9E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3EF9A-CB7B-9846-8146-8FEB98945C95}" type="datetimeFigureOut">
              <a:rPr lang="sv-SE" smtClean="0"/>
              <a:t>2023-09-05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6B363-D8FC-B643-8DB0-AF51E656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60FB9-5829-5A48-8A15-52B9698A4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B45F4-B848-D240-84B1-306A103D44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2967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261F52-E884-DE40-BC66-F2B6826C01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E22FE4-95C0-F049-AB2B-636D0F35CF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1D386E-1802-1B4A-BFCB-8D561DBC3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3EF9A-CB7B-9846-8146-8FEB98945C95}" type="datetimeFigureOut">
              <a:rPr lang="sv-SE" smtClean="0"/>
              <a:t>2023-09-05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2173C-F5A1-AD4C-8D8A-01076D62E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1EC545-CF70-A746-985F-62AB891AE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B45F4-B848-D240-84B1-306A103D44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7423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CFB51-8B37-A945-AD70-C96AE479E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ACB03-BB4D-954B-9306-499753C74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0FCFA-C22B-A44D-90A6-C5486B3EB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3EF9A-CB7B-9846-8146-8FEB98945C95}" type="datetimeFigureOut">
              <a:rPr lang="sv-SE" smtClean="0"/>
              <a:t>2023-09-05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7FE87-C76F-434B-9C4D-A82DA5E38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4C967-B088-FB4B-A2E4-59DB775DE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67930" cy="365125"/>
          </a:xfrm>
        </p:spPr>
        <p:txBody>
          <a:bodyPr/>
          <a:lstStyle/>
          <a:p>
            <a:fld id="{9DFB45F4-B848-D240-84B1-306A103D448A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8A21C3-6CC7-4C46-9A06-D96694D681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740" y="6347897"/>
            <a:ext cx="1528119" cy="38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11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rgbClr val="2D74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CFB51-8B37-A945-AD70-C96AE479E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ACB03-BB4D-954B-9306-499753C74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  <a:lvl2pPr>
              <a:defRPr>
                <a:solidFill>
                  <a:srgbClr val="F7F7F3"/>
                </a:solidFill>
              </a:defRPr>
            </a:lvl2pPr>
            <a:lvl3pPr>
              <a:defRPr>
                <a:solidFill>
                  <a:srgbClr val="F7F7F3"/>
                </a:solidFill>
              </a:defRPr>
            </a:lvl3pPr>
            <a:lvl4pPr>
              <a:defRPr>
                <a:solidFill>
                  <a:srgbClr val="F7F7F3"/>
                </a:solidFill>
              </a:defRPr>
            </a:lvl4pPr>
            <a:lvl5pPr>
              <a:defRPr>
                <a:solidFill>
                  <a:srgbClr val="F7F7F3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0FCFA-C22B-A44D-90A6-C5486B3EB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</a:lstStyle>
          <a:p>
            <a:fld id="{F843EF9A-CB7B-9846-8146-8FEB98945C95}" type="datetimeFigureOut">
              <a:rPr lang="sv-SE" smtClean="0"/>
              <a:pPr/>
              <a:t>2023-09-05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7FE87-C76F-434B-9C4D-A82DA5E38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</a:lstStyle>
          <a:p>
            <a:endParaRPr lang="sv-S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360852-AD4A-3C45-80C7-A6989D67BA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740" y="6347897"/>
            <a:ext cx="1528119" cy="38203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F2E0066-9FA2-B84A-BD72-3A3C7FF6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67930" cy="365125"/>
          </a:xfrm>
        </p:spPr>
        <p:txBody>
          <a:bodyPr/>
          <a:lstStyle/>
          <a:p>
            <a:fld id="{9DFB45F4-B848-D240-84B1-306A103D44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5992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rgbClr val="F688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CFB51-8B37-A945-AD70-C96AE479E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ACB03-BB4D-954B-9306-499753C74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  <a:lvl2pPr>
              <a:defRPr>
                <a:solidFill>
                  <a:srgbClr val="F7F7F3"/>
                </a:solidFill>
              </a:defRPr>
            </a:lvl2pPr>
            <a:lvl3pPr>
              <a:defRPr>
                <a:solidFill>
                  <a:srgbClr val="F7F7F3"/>
                </a:solidFill>
              </a:defRPr>
            </a:lvl3pPr>
            <a:lvl4pPr>
              <a:defRPr>
                <a:solidFill>
                  <a:srgbClr val="F7F7F3"/>
                </a:solidFill>
              </a:defRPr>
            </a:lvl4pPr>
            <a:lvl5pPr>
              <a:defRPr>
                <a:solidFill>
                  <a:srgbClr val="F7F7F3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0FCFA-C22B-A44D-90A6-C5486B3EB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</a:lstStyle>
          <a:p>
            <a:fld id="{F843EF9A-CB7B-9846-8146-8FEB98945C95}" type="datetimeFigureOut">
              <a:rPr lang="sv-SE" smtClean="0"/>
              <a:pPr/>
              <a:t>2023-09-05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7FE87-C76F-434B-9C4D-A82DA5E38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</a:lstStyle>
          <a:p>
            <a:endParaRPr lang="sv-S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E43DAF-BB99-BE40-A298-E47A8935F6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740" y="6347897"/>
            <a:ext cx="1528119" cy="38203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3164CB5-9C57-4B4A-B66F-0FFC10099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67930" cy="365125"/>
          </a:xfrm>
        </p:spPr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</a:lstStyle>
          <a:p>
            <a:fld id="{9DFB45F4-B848-D240-84B1-306A103D448A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64213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solidFill>
          <a:srgbClr val="FFCC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CFB51-8B37-A945-AD70-C96AE479E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ACB03-BB4D-954B-9306-499753C74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  <a:lvl2pPr>
              <a:defRPr>
                <a:solidFill>
                  <a:srgbClr val="F7F7F3"/>
                </a:solidFill>
              </a:defRPr>
            </a:lvl2pPr>
            <a:lvl3pPr>
              <a:defRPr>
                <a:solidFill>
                  <a:srgbClr val="F7F7F3"/>
                </a:solidFill>
              </a:defRPr>
            </a:lvl3pPr>
            <a:lvl4pPr>
              <a:defRPr>
                <a:solidFill>
                  <a:srgbClr val="F7F7F3"/>
                </a:solidFill>
              </a:defRPr>
            </a:lvl4pPr>
            <a:lvl5pPr>
              <a:defRPr>
                <a:solidFill>
                  <a:srgbClr val="F7F7F3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0FCFA-C22B-A44D-90A6-C5486B3EB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</a:lstStyle>
          <a:p>
            <a:fld id="{F843EF9A-CB7B-9846-8146-8FEB98945C95}" type="datetimeFigureOut">
              <a:rPr lang="sv-SE" smtClean="0"/>
              <a:pPr/>
              <a:t>2023-09-05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7FE87-C76F-434B-9C4D-A82DA5E38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</a:lstStyle>
          <a:p>
            <a:endParaRPr lang="sv-S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A9486F-03C1-E74E-98B0-5F89B4B54F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740" y="6347897"/>
            <a:ext cx="1528119" cy="38203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8DDB9B9-3AED-8345-BE4C-915C8E09F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67930" cy="365125"/>
          </a:xfrm>
        </p:spPr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</a:lstStyle>
          <a:p>
            <a:fld id="{9DFB45F4-B848-D240-84B1-306A103D448A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42557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bg>
      <p:bgPr>
        <a:solidFill>
          <a:srgbClr val="7AA9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CFB51-8B37-A945-AD70-C96AE479E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ACB03-BB4D-954B-9306-499753C74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  <a:lvl2pPr>
              <a:defRPr>
                <a:solidFill>
                  <a:srgbClr val="F7F7F3"/>
                </a:solidFill>
              </a:defRPr>
            </a:lvl2pPr>
            <a:lvl3pPr>
              <a:defRPr>
                <a:solidFill>
                  <a:srgbClr val="F7F7F3"/>
                </a:solidFill>
              </a:defRPr>
            </a:lvl3pPr>
            <a:lvl4pPr>
              <a:defRPr>
                <a:solidFill>
                  <a:srgbClr val="F7F7F3"/>
                </a:solidFill>
              </a:defRPr>
            </a:lvl4pPr>
            <a:lvl5pPr>
              <a:defRPr>
                <a:solidFill>
                  <a:srgbClr val="F7F7F3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0FCFA-C22B-A44D-90A6-C5486B3EB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</a:lstStyle>
          <a:p>
            <a:fld id="{F843EF9A-CB7B-9846-8146-8FEB98945C95}" type="datetimeFigureOut">
              <a:rPr lang="sv-SE" smtClean="0"/>
              <a:pPr/>
              <a:t>2023-09-05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7FE87-C76F-434B-9C4D-A82DA5E38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</a:lstStyle>
          <a:p>
            <a:endParaRPr lang="sv-S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935CAC-A598-FE4B-9788-EE87BB15B9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740" y="6347897"/>
            <a:ext cx="1528119" cy="38203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6D6352F-058D-6442-A27C-D5EBBD0AD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67930" cy="365125"/>
          </a:xfrm>
        </p:spPr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</a:lstStyle>
          <a:p>
            <a:fld id="{9DFB45F4-B848-D240-84B1-306A103D448A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0940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1F56F-380D-614A-80E2-3E28CF578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05A5D-747F-784F-9EEB-E7A4766280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E9E2F3-33E2-6845-97E1-1C91F0D8AE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31C57B-B6FC-184B-BD8E-986116568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3EF9A-CB7B-9846-8146-8FEB98945C95}" type="datetimeFigureOut">
              <a:rPr lang="sv-SE" smtClean="0"/>
              <a:t>2023-09-05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80FAE2-73CB-F94F-A16F-73B2DA0C4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2C57A6-3555-204E-82AA-F2FB7EDAFD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740" y="6347897"/>
            <a:ext cx="1528119" cy="382030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F66F934-60AB-6B4D-BBDC-AD5B892A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67930" cy="365125"/>
          </a:xfrm>
        </p:spPr>
        <p:txBody>
          <a:bodyPr/>
          <a:lstStyle/>
          <a:p>
            <a:fld id="{9DFB45F4-B848-D240-84B1-306A103D44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74121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55E57-0C73-6B4F-A96C-4784EF73C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700062-7DA5-0A42-A9A8-25D3038B5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288CE4-E785-8A49-A570-13A7A37CA4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F0D0B3-F7F4-574E-B095-E713EF0738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BB7B5A-731C-3445-B9CF-52D54E93B2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C3E7B7-B124-9D4E-80BC-2CFC17B01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3EF9A-CB7B-9846-8146-8FEB98945C95}" type="datetimeFigureOut">
              <a:rPr lang="sv-SE" smtClean="0"/>
              <a:t>2023-09-05</a:t>
            </a:fld>
            <a:endParaRPr lang="sv-S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5D3BA7-FF8B-8C4C-8928-778742357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422C9F-381E-E648-AB08-A7AE5DFA5D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740" y="6347897"/>
            <a:ext cx="1528119" cy="382030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5CB2F23-960D-C049-910D-41F8E8086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67930" cy="365125"/>
          </a:xfrm>
        </p:spPr>
        <p:txBody>
          <a:bodyPr/>
          <a:lstStyle/>
          <a:p>
            <a:fld id="{9DFB45F4-B848-D240-84B1-306A103D44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29848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C8D81-0C83-7E40-ADDC-D7CB0F939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16C9DE-9EA6-C149-997A-8CF4DDF0E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3EF9A-CB7B-9846-8146-8FEB98945C95}" type="datetimeFigureOut">
              <a:rPr lang="sv-SE" smtClean="0"/>
              <a:t>2023-09-05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B92F4E-45D1-054A-B129-E642F6D36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F83546-28B4-8148-AE7B-CB89570E8C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740" y="6347897"/>
            <a:ext cx="1528119" cy="38203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93D0B2D-C987-0740-BA72-13E70E51C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67930" cy="365125"/>
          </a:xfrm>
        </p:spPr>
        <p:txBody>
          <a:bodyPr/>
          <a:lstStyle/>
          <a:p>
            <a:fld id="{9DFB45F4-B848-D240-84B1-306A103D44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48373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F70A32-725E-AD43-8C05-F9BF71D50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A461E8-AABD-D444-AF96-F4D0264C6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181D4-B848-7341-AE95-EE486A33A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3EF9A-CB7B-9846-8146-8FEB98945C95}" type="datetimeFigureOut">
              <a:rPr lang="sv-SE" smtClean="0"/>
              <a:t>2023-09-05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012DC-17EA-0D4A-9AC7-E304F0E3CC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8280AF-C587-8548-9885-52AAA045A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B45F4-B848-D240-84B1-306A103D44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5009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3333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3333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3333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3333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3333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3333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nomp.helpscoutdocs.com/" TargetMode="External"/><Relationship Id="rId2" Type="http://schemas.openxmlformats.org/officeDocument/2006/relationships/hyperlink" Target="https://nomp-info.se/blo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hyperlink" Target="mailto:info@nomp.se" TargetMode="External"/><Relationship Id="rId4" Type="http://schemas.openxmlformats.org/officeDocument/2006/relationships/hyperlink" Target="https://vimeo.com/nomp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47593-AC20-0E43-B1CE-3DBD2D3FCD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Introduktion till Nomp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7736A7-7A6A-1344-AE18-B29D39DC0D6A}"/>
              </a:ext>
            </a:extLst>
          </p:cNvPr>
          <p:cNvSpPr txBox="1"/>
          <p:nvPr/>
        </p:nvSpPr>
        <p:spPr>
          <a:xfrm>
            <a:off x="199698" y="6348248"/>
            <a:ext cx="987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2023-09</a:t>
            </a:r>
          </a:p>
        </p:txBody>
      </p:sp>
    </p:spTree>
    <p:extLst>
      <p:ext uri="{BB962C8B-B14F-4D97-AF65-F5344CB8AC3E}">
        <p14:creationId xmlns:p14="http://schemas.microsoft.com/office/powerpoint/2010/main" val="2652998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6CE53-5B9A-244A-A01A-29D05D078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Uppdrag till eleven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FAFA5-1760-704A-B37A-639B02E78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67184" cy="4351338"/>
          </a:xfrm>
        </p:spPr>
        <p:txBody>
          <a:bodyPr>
            <a:normAutofit/>
          </a:bodyPr>
          <a:lstStyle/>
          <a:p>
            <a:r>
              <a:rPr lang="sv-SE" dirty="0"/>
              <a:t>En lärare ger uppdrag (arbete) till elever.</a:t>
            </a:r>
          </a:p>
          <a:p>
            <a:r>
              <a:rPr lang="sv-SE" dirty="0"/>
              <a:t>Eleverna får en belöningssymbol när de klarar ett uppdrag.</a:t>
            </a:r>
          </a:p>
          <a:p>
            <a:r>
              <a:rPr lang="sv-SE" dirty="0"/>
              <a:t>Uppdrag kan vara ett antal repetitioner och/eller på tid.</a:t>
            </a:r>
          </a:p>
          <a:p>
            <a:r>
              <a:rPr lang="sv-SE" dirty="0"/>
              <a:t>Uppdrag kan även ges som ”äventyrsuppdrag”. Där varvas matematik med läsning (en berättelse i 4-8 kapitel).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A1D677-20B5-C348-9D6F-2097843C2B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7652" y="1734712"/>
            <a:ext cx="4666422" cy="338857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F1E0CC-C42A-C84C-9C0E-2ED1C5EA7D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7698" y="35983"/>
            <a:ext cx="2392061" cy="214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31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6CE53-5B9A-244A-A01A-29D05D078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Utmaningar – diagnos/test/prov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FAFA5-1760-704A-B37A-639B02E78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55973" cy="4351338"/>
          </a:xfrm>
        </p:spPr>
        <p:txBody>
          <a:bodyPr>
            <a:normAutofit/>
          </a:bodyPr>
          <a:lstStyle/>
          <a:p>
            <a:r>
              <a:rPr lang="sv-SE" dirty="0"/>
              <a:t>En lärare kan ge elever utmaningar (diagnoser, prov) där de kan få en brons, silver eller guldpokal.</a:t>
            </a:r>
          </a:p>
          <a:p>
            <a:r>
              <a:rPr lang="sv-SE" dirty="0"/>
              <a:t>Läraren bestämmer innehåll och mål.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1D72BB-7169-1B4C-9FE1-89BFE82443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690688"/>
            <a:ext cx="3626365" cy="21672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41FB68-91CE-7747-BDA9-9ACE2A7840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5463" y="2900012"/>
            <a:ext cx="2467438" cy="24510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38EB5D-8647-C14C-9ECC-55380D9F2F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8044" y="3800257"/>
            <a:ext cx="3336325" cy="2451097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9F3BB56-FF65-9A4E-B895-5504FAD0FF4A}"/>
              </a:ext>
            </a:extLst>
          </p:cNvPr>
          <p:cNvCxnSpPr>
            <a:cxnSpLocks/>
          </p:cNvCxnSpPr>
          <p:nvPr/>
        </p:nvCxnSpPr>
        <p:spPr>
          <a:xfrm>
            <a:off x="8002601" y="5067298"/>
            <a:ext cx="1430032" cy="2838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2448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6CE53-5B9A-244A-A01A-29D05D078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Adaptiv träning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FAFA5-1760-704A-B37A-639B02E78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55973" cy="4351338"/>
          </a:xfrm>
        </p:spPr>
        <p:txBody>
          <a:bodyPr>
            <a:normAutofit/>
          </a:bodyPr>
          <a:lstStyle/>
          <a:p>
            <a:r>
              <a:rPr lang="sv-SE" dirty="0"/>
              <a:t>Elever kan även öva adaptivt där systemet automatiskt anpassar svårighetsgraden baserat på tidigare svar.</a:t>
            </a:r>
          </a:p>
          <a:p>
            <a:r>
              <a:rPr lang="sv-SE" dirty="0"/>
              <a:t>Läraren kan följa upp på individ- eller gruppnivå.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F35AC1-E33C-16F9-286A-84A6A8BCE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7935" y="228491"/>
            <a:ext cx="1970252" cy="21493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0B6F75-BCC1-BC85-23F6-E10BF0F06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7308" y="1099609"/>
            <a:ext cx="2968005" cy="23293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4AB6DD-650F-91DE-6951-04A2C2596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8136" y="2231510"/>
            <a:ext cx="4685664" cy="260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46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6CE53-5B9A-244A-A01A-29D05D078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Handuppräckning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FAFA5-1760-704A-B37A-639B02E78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55973" cy="2703513"/>
          </a:xfrm>
        </p:spPr>
        <p:txBody>
          <a:bodyPr>
            <a:normAutofit/>
          </a:bodyPr>
          <a:lstStyle/>
          <a:p>
            <a:r>
              <a:rPr lang="sv-SE" dirty="0"/>
              <a:t>Elever kan påkalla lärarens uppmärksamhet genom att ”räcka upp handen”</a:t>
            </a:r>
          </a:p>
          <a:p>
            <a:r>
              <a:rPr lang="sv-SE" dirty="0"/>
              <a:t>Läraren har en kö som hen håller koll på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AD1F958-42F8-A7F2-D696-FB3F5DCC0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341358"/>
            <a:ext cx="5856551" cy="332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55C96FA-F263-8896-024C-5783E323E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6985" y="2895519"/>
            <a:ext cx="6234327" cy="245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8D1A1F4-FE00-34CE-BCEB-AFEB3AE0A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1648" y="4313317"/>
            <a:ext cx="6032500" cy="240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842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FA2FD-7133-C244-BF06-3E66A15A0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rgbClr val="F7F7F3"/>
                </a:solidFill>
              </a:rPr>
              <a:t>Nomp för lärare – kom igång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0F76F-86D9-1F41-A1DB-CCF3380926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Mata in licensnyckel för att komma åt Nomp Plus eller bli inbjuden av en kollega.</a:t>
            </a:r>
          </a:p>
          <a:p>
            <a:endParaRPr lang="sv-SE" dirty="0">
              <a:solidFill>
                <a:srgbClr val="F7F7F3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6B40DC-08EB-4843-9F8B-90447CAD5B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260" y="3560138"/>
            <a:ext cx="7054324" cy="27747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0DA11B-7A8A-6346-BFEE-F6794F6D5A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639" y="2474085"/>
            <a:ext cx="5079770" cy="420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792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08313-B908-F643-B3CD-BCD6F751B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Kom igång: Skapa elevkonton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FBD61-5CAB-8641-8E87-425D9497B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234" y="1522522"/>
            <a:ext cx="10515600" cy="4351338"/>
          </a:xfrm>
        </p:spPr>
        <p:txBody>
          <a:bodyPr/>
          <a:lstStyle/>
          <a:p>
            <a:r>
              <a:rPr lang="sv-SE" dirty="0"/>
              <a:t>Man kan skapa elevkonton för hand eller importera elevlistor direkt från Google </a:t>
            </a:r>
            <a:r>
              <a:rPr lang="sv-SE" dirty="0" err="1"/>
              <a:t>Classroom</a:t>
            </a:r>
            <a:r>
              <a:rPr lang="sv-SE" dirty="0"/>
              <a:t>, Microsoft Teams. Excellistor funkar också, men då behöver man kontakta oss.</a:t>
            </a:r>
          </a:p>
          <a:p>
            <a:endParaRPr lang="sv-SE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9B52F1C-7990-D348-B009-C14282009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6871" y="2848085"/>
            <a:ext cx="5549841" cy="206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FB9897B2-0378-4A4E-BAF8-862A9DEC7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3873" y="3893949"/>
            <a:ext cx="3761961" cy="233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D1AE85D0-03AC-4245-9E69-AD45EB810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3366741"/>
            <a:ext cx="4157664" cy="296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635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DB806-9463-EA4C-87B2-BB9842513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Kom igång: Skapa elevgrupper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DAE9E-2975-8E4F-AE04-EA5B57141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Dela upp dina elever i grupper, per klass, eller andra behov.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0327FB7-9B9B-E341-9070-6DFC84001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5216" y="2779195"/>
            <a:ext cx="9197009" cy="353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5541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AF5E4A3-122D-F780-B70E-841C2F46C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9102" y="223149"/>
            <a:ext cx="6447281" cy="363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A71DFF-08C2-1041-8B8C-71357B616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Uppgiftskatalogen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62B76-E3A5-B648-B2B7-BF5A2B237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377" y="1820780"/>
            <a:ext cx="5105400" cy="4351338"/>
          </a:xfrm>
        </p:spPr>
        <p:txBody>
          <a:bodyPr>
            <a:normAutofit fontScale="85000" lnSpcReduction="20000"/>
          </a:bodyPr>
          <a:lstStyle/>
          <a:p>
            <a:r>
              <a:rPr lang="sv-SE" dirty="0"/>
              <a:t>På Nomp finns det i det närmaste obegränsat med innehåll för grundskolans matematik.</a:t>
            </a:r>
          </a:p>
          <a:p>
            <a:r>
              <a:rPr lang="sv-SE" dirty="0"/>
              <a:t>Det finns över 1500 uppgifter som i sin tur består av algoritmer som kan generera alla möjliga unika problem inom sitt område, talområde, räknesätt.</a:t>
            </a:r>
          </a:p>
          <a:p>
            <a:r>
              <a:rPr lang="sv-SE" dirty="0"/>
              <a:t>Det är enkelt att hitta det man behöver med fritextsökning, med delområdesfiltret eller per årskurs. </a:t>
            </a:r>
          </a:p>
          <a:p>
            <a:r>
              <a:rPr lang="sv-SE" dirty="0"/>
              <a:t>Du kan själv sätta etiketter på uppgifter som passar din undervisning.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8446BDB-4833-3E4D-BC8C-122632B3CFFC}"/>
              </a:ext>
            </a:extLst>
          </p:cNvPr>
          <p:cNvCxnSpPr>
            <a:cxnSpLocks/>
          </p:cNvCxnSpPr>
          <p:nvPr/>
        </p:nvCxnSpPr>
        <p:spPr>
          <a:xfrm flipV="1">
            <a:off x="11629068" y="1154638"/>
            <a:ext cx="0" cy="4867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1D0CCC6-EC5D-6049-A871-39C324C6A09D}"/>
              </a:ext>
            </a:extLst>
          </p:cNvPr>
          <p:cNvSpPr txBox="1"/>
          <p:nvPr/>
        </p:nvSpPr>
        <p:spPr>
          <a:xfrm>
            <a:off x="10925852" y="1553000"/>
            <a:ext cx="1136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Fritextsök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AE6E85A-570B-9A4D-A3E0-9C14503454A3}"/>
              </a:ext>
            </a:extLst>
          </p:cNvPr>
          <p:cNvCxnSpPr>
            <a:cxnSpLocks/>
          </p:cNvCxnSpPr>
          <p:nvPr/>
        </p:nvCxnSpPr>
        <p:spPr>
          <a:xfrm flipH="1">
            <a:off x="6364744" y="739071"/>
            <a:ext cx="1535941" cy="1170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503DA4B-04A9-6449-BBC5-F1C358B45566}"/>
              </a:ext>
            </a:extLst>
          </p:cNvPr>
          <p:cNvSpPr txBox="1"/>
          <p:nvPr/>
        </p:nvSpPr>
        <p:spPr>
          <a:xfrm>
            <a:off x="7898977" y="554405"/>
            <a:ext cx="157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Delområden</a:t>
            </a:r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F46DD10B-F5E7-4B40-B2C3-AB17A62F9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4525" y="3429000"/>
            <a:ext cx="5536437" cy="235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2BA168B-DB25-1E2B-0D07-EEDF227939A9}"/>
              </a:ext>
            </a:extLst>
          </p:cNvPr>
          <p:cNvCxnSpPr>
            <a:cxnSpLocks/>
          </p:cNvCxnSpPr>
          <p:nvPr/>
        </p:nvCxnSpPr>
        <p:spPr>
          <a:xfrm flipH="1" flipV="1">
            <a:off x="7262648" y="1113017"/>
            <a:ext cx="2085412" cy="95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558D39A-6914-32D7-0FAA-E334E7A52C02}"/>
              </a:ext>
            </a:extLst>
          </p:cNvPr>
          <p:cNvSpPr txBox="1"/>
          <p:nvPr/>
        </p:nvSpPr>
        <p:spPr>
          <a:xfrm>
            <a:off x="9346352" y="937880"/>
            <a:ext cx="157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Årskurs</a:t>
            </a:r>
          </a:p>
        </p:txBody>
      </p:sp>
    </p:spTree>
    <p:extLst>
      <p:ext uri="{BB962C8B-B14F-4D97-AF65-F5344CB8AC3E}">
        <p14:creationId xmlns:p14="http://schemas.microsoft.com/office/powerpoint/2010/main" val="41545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3C3D-A075-F744-A01A-39BC20207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Dela ut uppdrag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7A224-2E53-1F40-90A7-109436A20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03375"/>
          </a:xfrm>
        </p:spPr>
        <p:txBody>
          <a:bodyPr>
            <a:normAutofit/>
          </a:bodyPr>
          <a:lstStyle/>
          <a:p>
            <a:r>
              <a:rPr lang="sv-SE" dirty="0"/>
              <a:t>I Nomp Plus kan du jobba individualiserat eller ge uppdrag till en hel grupp.</a:t>
            </a:r>
          </a:p>
          <a:p>
            <a:r>
              <a:rPr lang="sv-SE" dirty="0"/>
              <a:t>Allt är självrättande och ger eleverna direkt återkoppling.</a:t>
            </a:r>
          </a:p>
          <a:p>
            <a:pPr marL="0" indent="0">
              <a:buNone/>
            </a:pPr>
            <a:endParaRPr lang="sv-SE" dirty="0"/>
          </a:p>
          <a:p>
            <a:endParaRPr lang="sv-SE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62C3C102-B722-5143-87D0-4233B681A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9860" y="3318220"/>
            <a:ext cx="6970643" cy="353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125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A73FA-4182-4745-AF1E-0EB417489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Enkelt att skapa uppdrag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DCC4C-3A74-464A-8D01-5C7129B11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502" y="1825625"/>
            <a:ext cx="4903762" cy="4351338"/>
          </a:xfrm>
        </p:spPr>
        <p:txBody>
          <a:bodyPr>
            <a:normAutofit fontScale="92500" lnSpcReduction="10000"/>
          </a:bodyPr>
          <a:lstStyle/>
          <a:p>
            <a:pPr marL="914400" lvl="1" indent="-457200">
              <a:buFont typeface="+mj-lt"/>
              <a:buAutoNum type="arabicPeriod"/>
            </a:pPr>
            <a:r>
              <a:rPr lang="sv-SE" dirty="0"/>
              <a:t>Välj vilka elever som ska få uppdraget.</a:t>
            </a:r>
          </a:p>
          <a:p>
            <a:pPr marL="914400" lvl="1" indent="-457200">
              <a:buFont typeface="+mj-lt"/>
              <a:buAutoNum type="arabicPeriod"/>
            </a:pPr>
            <a:r>
              <a:rPr lang="sv-SE" dirty="0"/>
              <a:t>Välj vilka uppgifter som ska ingå.</a:t>
            </a:r>
          </a:p>
          <a:p>
            <a:pPr marL="914400" lvl="1" indent="-457200">
              <a:buFont typeface="+mj-lt"/>
              <a:buAutoNum type="arabicPeriod"/>
            </a:pPr>
            <a:r>
              <a:rPr lang="sv-SE" dirty="0"/>
              <a:t>Ange inställningar - bland annat:</a:t>
            </a:r>
          </a:p>
          <a:p>
            <a:pPr lvl="2"/>
            <a:r>
              <a:rPr lang="sv-SE" dirty="0"/>
              <a:t>Inlämningsdatum</a:t>
            </a:r>
          </a:p>
          <a:p>
            <a:pPr lvl="2"/>
            <a:r>
              <a:rPr lang="sv-SE" dirty="0"/>
              <a:t>Antal repetitioner och/eller tidsbegränsning</a:t>
            </a:r>
          </a:p>
          <a:p>
            <a:pPr lvl="2"/>
            <a:r>
              <a:rPr lang="sv-SE" dirty="0"/>
              <a:t>Max antal fel per repetition</a:t>
            </a:r>
          </a:p>
          <a:p>
            <a:pPr lvl="2"/>
            <a:r>
              <a:rPr lang="sv-SE" dirty="0"/>
              <a:t>Om eleverna ska få se rätt svar när de kört fast</a:t>
            </a:r>
          </a:p>
          <a:p>
            <a:pPr lvl="2"/>
            <a:r>
              <a:rPr lang="sv-SE" dirty="0" err="1"/>
              <a:t>Bildstöd</a:t>
            </a:r>
            <a:r>
              <a:rPr lang="sv-SE" dirty="0"/>
              <a:t> i uppgiften</a:t>
            </a:r>
          </a:p>
          <a:p>
            <a:pPr lvl="2"/>
            <a:r>
              <a:rPr lang="sv-SE" dirty="0"/>
              <a:t>Algoritmträning/uppställning för alla fyra räknesätt, med eller utan metodstöd.</a:t>
            </a:r>
          </a:p>
          <a:p>
            <a:endParaRPr lang="sv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9CEB9A-B83E-0845-9A4D-1EA2D5F189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5795" y="1322041"/>
            <a:ext cx="6210296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999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07CA1-E976-4C4E-9109-2A2D73789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Kort om Nomp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2FC93-DCAD-CE4D-B000-D0E0FE387F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Nomp är en gratis och reklamfri färdighetsträningstjänst i matematik som utvecklats sedan 2011.</a:t>
            </a:r>
          </a:p>
          <a:p>
            <a:r>
              <a:rPr lang="sv-SE" dirty="0"/>
              <a:t>Nomp är en levande produkt som utvecklas hela tiden utan att man betalar något extra.</a:t>
            </a:r>
          </a:p>
          <a:p>
            <a:r>
              <a:rPr lang="sv-SE" dirty="0"/>
              <a:t>Över 150 000 elever använder Nomp tillsammans med en lärare.</a:t>
            </a:r>
          </a:p>
          <a:p>
            <a:r>
              <a:rPr lang="sv-SE" dirty="0"/>
              <a:t>Med Nomp Plus (som är en betaltjänst) kan man dela ut självrättande uppgifter och diagnoser och följa upp på individ- och gruppnivå.</a:t>
            </a:r>
          </a:p>
        </p:txBody>
      </p:sp>
    </p:spTree>
    <p:extLst>
      <p:ext uri="{BB962C8B-B14F-4D97-AF65-F5344CB8AC3E}">
        <p14:creationId xmlns:p14="http://schemas.microsoft.com/office/powerpoint/2010/main" val="27208461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0AA6C-A7B7-DD4A-95A2-58FFF3A00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Uppföljning av uppdrag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EB22C-A3E0-0A4D-BFF5-6C795FF26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5495"/>
            <a:ext cx="10011032" cy="895093"/>
          </a:xfrm>
        </p:spPr>
        <p:txBody>
          <a:bodyPr/>
          <a:lstStyle/>
          <a:p>
            <a:r>
              <a:rPr lang="sv-SE" dirty="0"/>
              <a:t>Du kan följa upp på grupp och individnivå med tydliga rapporter i diagram- och tabellform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9A00DBE3-7B9A-3148-8578-F948039B4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289" y="2629176"/>
            <a:ext cx="5295386" cy="159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727D603A-8A1D-7943-BD68-79DB7E80A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1112" y="2300588"/>
            <a:ext cx="5547653" cy="342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FF2D0546-F5EF-2C4E-A81D-BD0BAD4F4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234" y="4473445"/>
            <a:ext cx="6308035" cy="195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844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C8F8C-807A-F547-A941-799B9959A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Gör utmaningar / diagnoser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B8F2C-B834-6846-94F2-6BF280AE1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7737"/>
            <a:ext cx="10515600" cy="1510699"/>
          </a:xfrm>
        </p:spPr>
        <p:txBody>
          <a:bodyPr>
            <a:normAutofit lnSpcReduction="10000"/>
          </a:bodyPr>
          <a:lstStyle/>
          <a:p>
            <a:r>
              <a:rPr lang="sv-SE" dirty="0"/>
              <a:t>Välj mellan över 120 färdiga diagnoser (Skolverkets Diamant, Nationellt bedömningsstöd i taluppfattning med mera) eller skapa dina egna skräddarsydda diagnoser baserade på uppgiftskatalogen med ett enkelt dra-och-släpp-verktyg.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0A71404-5A93-AC42-BB65-AF9951EF2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5556" y="3251780"/>
            <a:ext cx="5541644" cy="300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889785-1D96-994D-ACED-22D717F1D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22" y="3128436"/>
            <a:ext cx="6345609" cy="354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C8F8C-807A-F547-A941-799B9959A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Gör utmaningar / diagnoser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B8F2C-B834-6846-94F2-6BF280AE1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7737"/>
            <a:ext cx="4804954" cy="859215"/>
          </a:xfrm>
        </p:spPr>
        <p:txBody>
          <a:bodyPr>
            <a:normAutofit lnSpcReduction="10000"/>
          </a:bodyPr>
          <a:lstStyle/>
          <a:p>
            <a:r>
              <a:rPr lang="sv-SE" dirty="0"/>
              <a:t>Man kan göra en mängd olika inställningar för utmaningar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F4BD45-2B7D-5045-9E63-3A99BD5B60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144" y="2718477"/>
            <a:ext cx="4663066" cy="377439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845783A-799F-464B-9AD1-B90B6BD55744}"/>
              </a:ext>
            </a:extLst>
          </p:cNvPr>
          <p:cNvSpPr txBox="1">
            <a:spLocks/>
          </p:cNvSpPr>
          <p:nvPr/>
        </p:nvSpPr>
        <p:spPr>
          <a:xfrm>
            <a:off x="6042326" y="1618709"/>
            <a:ext cx="5649401" cy="112300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7F7F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7F7F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7F7F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7F7F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7F7F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Man kan också göra en  ”Klassrumsutmaning” där läraren trycker fram en fråga i taget och alla elever svarar samtidigt, som en ”</a:t>
            </a:r>
            <a:r>
              <a:rPr lang="sv-SE" dirty="0" err="1"/>
              <a:t>quiz</a:t>
            </a:r>
            <a:r>
              <a:rPr lang="sv-SE" dirty="0"/>
              <a:t>”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CF33217-4B29-8F47-93CB-98B2170D9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7268" y="3321902"/>
            <a:ext cx="4663066" cy="336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AC732A9-21E3-A542-8AAA-279A17C53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8648" y="2602193"/>
            <a:ext cx="4103079" cy="137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853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C8F8C-807A-F547-A941-799B9959A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Följa upp utmaningar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B8F2C-B834-6846-94F2-6BF280AE1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75051"/>
            <a:ext cx="5257800" cy="4617823"/>
          </a:xfrm>
        </p:spPr>
        <p:txBody>
          <a:bodyPr>
            <a:normAutofit fontScale="92500" lnSpcReduction="10000"/>
          </a:bodyPr>
          <a:lstStyle/>
          <a:p>
            <a:r>
              <a:rPr lang="sv-SE" dirty="0"/>
              <a:t>Diagnoserna är helt självrättande och lätta att följa upp.</a:t>
            </a:r>
          </a:p>
          <a:p>
            <a:r>
              <a:rPr lang="sv-SE" dirty="0"/>
              <a:t>Man kan göra samma diagnos tillgänglig i olika perioder (t ex fördiagnos och efterdiagnos), så att man kan jämföra resultatet före och efter - och synliggöra lärandet för klassen.</a:t>
            </a:r>
          </a:p>
          <a:p>
            <a:r>
              <a:rPr lang="sv-SE" dirty="0"/>
              <a:t>Alla uppgifter i en diagnos är kopplade mot innehåll på Nomp, vilket innebär att det är enkelt att ge en elev uppdrag baserat på utfallet av en diagnos.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51DAEE1-0E09-ED42-800B-FD9011B11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299334"/>
            <a:ext cx="5210523" cy="212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09E60E9F-49B1-0949-A947-EABEE41C0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7165" y="3772661"/>
            <a:ext cx="3466345" cy="238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695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671E7-D997-9441-A614-2DBB98DC5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Skapa planering med mallar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C66F7-21C6-5F42-917E-09780B1FA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7034213" cy="4351338"/>
          </a:xfrm>
        </p:spPr>
        <p:txBody>
          <a:bodyPr/>
          <a:lstStyle/>
          <a:p>
            <a:r>
              <a:rPr lang="sv-SE" dirty="0"/>
              <a:t>Mallar gör det enklare att dela ut uppgifter och diagnoser</a:t>
            </a:r>
          </a:p>
          <a:p>
            <a:r>
              <a:rPr lang="sv-SE" dirty="0"/>
              <a:t>Dela mallar med kollegor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0D0496-83C6-B74E-BE29-E057E2387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61" y="3673475"/>
            <a:ext cx="7377114" cy="2819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AA09C7-DB33-6644-9D3E-5FDF3C533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3909" y="2503488"/>
            <a:ext cx="4756133" cy="367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0253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2D260-B0A8-A243-A577-317C7684F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Övrig uppföljning - individnivå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93400-1F00-A449-8EDC-682DBD460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474" y="1651073"/>
            <a:ext cx="5549022" cy="2934179"/>
          </a:xfrm>
        </p:spPr>
        <p:txBody>
          <a:bodyPr/>
          <a:lstStyle/>
          <a:p>
            <a:r>
              <a:rPr lang="sv-SE" dirty="0"/>
              <a:t>Det finns massor av sätt att följa upp aktivitet, uppgifter och belöningar.</a:t>
            </a:r>
          </a:p>
          <a:p>
            <a:r>
              <a:rPr lang="sv-SE" dirty="0"/>
              <a:t>Sätt fokusmarkeringar och stjärnor på uppgifter som eleven behöver jobba extra på eller bemästrar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4ABB40-2BE9-4E4A-A783-F3C7A0D589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4152279"/>
            <a:ext cx="4487401" cy="36669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B437D1-FC11-B240-A8E1-05494697C9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2297" y="1356222"/>
            <a:ext cx="4487401" cy="322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92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>
            <a:extLst>
              <a:ext uri="{FF2B5EF4-FFF2-40B4-BE49-F238E27FC236}">
                <a16:creationId xmlns:a16="http://schemas.microsoft.com/office/drawing/2014/main" id="{9162D309-A268-CC47-BD29-E124DAE46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488" y="3429000"/>
            <a:ext cx="549751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62D260-B0A8-A243-A577-317C7684F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Övrig uppföljning - gruppnivå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93400-1F00-A449-8EDC-682DBD460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316" y="1880822"/>
            <a:ext cx="3943865" cy="1325563"/>
          </a:xfrm>
        </p:spPr>
        <p:txBody>
          <a:bodyPr>
            <a:normAutofit/>
          </a:bodyPr>
          <a:lstStyle/>
          <a:p>
            <a:r>
              <a:rPr lang="sv-SE" dirty="0"/>
              <a:t>Här är några exempel på hur man kan följa upp på gruppnivå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5533CA73-8399-FF4F-A2CC-C6574101F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4006" y="1229070"/>
            <a:ext cx="5569506" cy="347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228F9944-451E-4140-8AF8-E33997B9A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5269" y="4487699"/>
            <a:ext cx="3476280" cy="216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8855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671E7-D997-9441-A614-2DBB98DC5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Samarbeta med kollegor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C66F7-21C6-5F42-917E-09780B1FA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sv-SE" dirty="0"/>
              <a:t>Se varandras uppdrag och utmaningar.</a:t>
            </a:r>
          </a:p>
          <a:p>
            <a:r>
              <a:rPr lang="sv-SE" dirty="0"/>
              <a:t>Kopiera varandras uppdrag och utmaningar.</a:t>
            </a:r>
          </a:p>
          <a:p>
            <a:r>
              <a:rPr lang="sv-SE" dirty="0"/>
              <a:t>Se elevers resultat på varandras uppdrag och utmaningar, förutsatt att ni har gemensamma elever.</a:t>
            </a:r>
          </a:p>
          <a:p>
            <a:r>
              <a:rPr lang="sv-SE" dirty="0"/>
              <a:t>Skicka mentorsförfrågningar åt egna elever till varandra.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F1BF52-5271-A441-AA15-DE0400E947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534829"/>
            <a:ext cx="5791200" cy="224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922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AEC2E-1974-594F-8F30-2DDA4C4DC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Nompixburkar</a:t>
            </a:r>
            <a:r>
              <a:rPr lang="sv-SE" dirty="0"/>
              <a:t>: Motivera på gruppnivå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F76FE-1C09-EC4D-B28F-BA158C4FE9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Man kan skapa ett mål att tjäna in ett antal </a:t>
            </a:r>
            <a:r>
              <a:rPr lang="sv-SE" dirty="0" err="1"/>
              <a:t>Nompix</a:t>
            </a:r>
            <a:r>
              <a:rPr lang="sv-SE" dirty="0"/>
              <a:t> för en grupp elever och koppla denna till en belöning utanför Nomp då de fyllt burken.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04DDE4-DEA0-EF43-9CC8-F6403C45D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0007" y="3280462"/>
            <a:ext cx="4373793" cy="292172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587C182B-790D-2943-9A6D-7551648B8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295" y="3046327"/>
            <a:ext cx="6093693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FABD7F57-B8B9-B541-86F4-8CEA4F5DA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8447" y="4439102"/>
            <a:ext cx="4541607" cy="225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4005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382AD-DF87-7242-876D-AE3F6750D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Klassrum: Se vad eleverna arbetar med just nu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3CEFAE5-36A4-AF04-4750-15F32FEB3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8743" y="1690688"/>
            <a:ext cx="9434513" cy="448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771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6CE53-5B9A-244A-A01A-29D05D078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För eleven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8FF703-E478-8A43-9CA8-AF4335DD3C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5432" y="292456"/>
            <a:ext cx="4188266" cy="279646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D9C25E-77BB-F94B-B4E9-5F4B70F1F7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2576" y="3088919"/>
            <a:ext cx="5599443" cy="269935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FAFA5-1760-704A-B37A-639B02E78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77249" cy="4351338"/>
          </a:xfrm>
        </p:spPr>
        <p:txBody>
          <a:bodyPr>
            <a:normAutofit/>
          </a:bodyPr>
          <a:lstStyle/>
          <a:p>
            <a:r>
              <a:rPr lang="sv-SE" dirty="0"/>
              <a:t>En elev kan träna (fritt) på hela grundskolans matematik på alla enheter (dator, telefon, </a:t>
            </a:r>
            <a:r>
              <a:rPr lang="sv-SE" dirty="0" err="1"/>
              <a:t>lärplatta</a:t>
            </a:r>
            <a:r>
              <a:rPr lang="sv-SE" dirty="0"/>
              <a:t>). Man använder webbläsaren eller någon av </a:t>
            </a:r>
            <a:r>
              <a:rPr lang="sv-SE" dirty="0" err="1"/>
              <a:t>apparna</a:t>
            </a:r>
            <a:r>
              <a:rPr lang="sv-SE" dirty="0"/>
              <a:t> för Android, </a:t>
            </a:r>
            <a:r>
              <a:rPr lang="sv-SE" dirty="0" err="1"/>
              <a:t>iOS</a:t>
            </a:r>
            <a:r>
              <a:rPr lang="sv-SE" dirty="0"/>
              <a:t> eller </a:t>
            </a:r>
            <a:r>
              <a:rPr lang="sv-SE" dirty="0" err="1"/>
              <a:t>Chromebook</a:t>
            </a:r>
            <a:r>
              <a:rPr lang="sv-S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01214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FDDCA-6A23-4A40-87F4-49820E3FE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Skicka meddelanden till elever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C583CE-A2D6-0048-97BF-445D45C1AD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4060" y="1690688"/>
            <a:ext cx="6632492" cy="474255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4DB3F70-7D31-F240-8853-7074E538CD3A}"/>
              </a:ext>
            </a:extLst>
          </p:cNvPr>
          <p:cNvCxnSpPr>
            <a:cxnSpLocks/>
          </p:cNvCxnSpPr>
          <p:nvPr/>
        </p:nvCxnSpPr>
        <p:spPr>
          <a:xfrm flipV="1">
            <a:off x="4103518" y="2087167"/>
            <a:ext cx="345989" cy="2088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91523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1AE5F-77AD-1E4A-B6ED-9F1AA6864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Gå till elevdelen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A5C79BE-9D52-3244-8FA9-B95F4F05DA4D}"/>
              </a:ext>
            </a:extLst>
          </p:cNvPr>
          <p:cNvGrpSpPr/>
          <p:nvPr/>
        </p:nvGrpSpPr>
        <p:grpSpPr>
          <a:xfrm>
            <a:off x="1629104" y="2943501"/>
            <a:ext cx="8607972" cy="3233462"/>
            <a:chOff x="4382814" y="2149448"/>
            <a:chExt cx="7416936" cy="255910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54B1584-0B4C-E24D-BE80-C30410C31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82814" y="2149448"/>
              <a:ext cx="7416936" cy="255910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174CAD25-75EE-304E-A908-10D23FCB7C94}"/>
                </a:ext>
              </a:extLst>
            </p:cNvPr>
            <p:cNvCxnSpPr>
              <a:cxnSpLocks/>
            </p:cNvCxnSpPr>
            <p:nvPr/>
          </p:nvCxnSpPr>
          <p:spPr>
            <a:xfrm>
              <a:off x="10221026" y="4139939"/>
              <a:ext cx="4572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75784D8-E84F-044B-8AEC-BA323ED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188670" cy="4351338"/>
          </a:xfrm>
        </p:spPr>
        <p:txBody>
          <a:bodyPr/>
          <a:lstStyle/>
          <a:p>
            <a:r>
              <a:rPr lang="sv-SE" dirty="0"/>
              <a:t>Se hur det ser ut för eleverna</a:t>
            </a:r>
          </a:p>
          <a:p>
            <a:r>
              <a:rPr lang="sv-SE" dirty="0"/>
              <a:t>Prova dina egna utmaningar och uppdrag</a:t>
            </a:r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447202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01B28-2780-7B46-B6F4-664A84C78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Lägg upp kontaktpersoner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02FBB-CE15-8241-A4F8-C023D8BCF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112" y="1690688"/>
            <a:ext cx="5936975" cy="4351338"/>
          </a:xfrm>
        </p:spPr>
        <p:txBody>
          <a:bodyPr/>
          <a:lstStyle/>
          <a:p>
            <a:r>
              <a:rPr lang="sv-SE" dirty="0"/>
              <a:t>Om du vill att elevernas vårdnadshavare ska få information om uppdrag på Nomp kan du lägga upp dem som kontaktpersoner.</a:t>
            </a:r>
          </a:p>
          <a:p>
            <a:r>
              <a:rPr lang="sv-SE" dirty="0"/>
              <a:t>Kontaktpersoner har en egen vy där dom kan se hur barnen ligger till med aktuella läxor.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81D3DD-545C-A041-AD2A-F4C90E6A4A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0157" y="2677402"/>
            <a:ext cx="4452731" cy="349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617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5F5F9-392D-9B45-A928-A94781F70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Bra onlinehjälp med sökning på alla sidor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796B00-1254-0D43-BABE-992E4C86F2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147" y="1754052"/>
            <a:ext cx="5434061" cy="45058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728554-DA4B-5745-98EB-FC011E7123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981" y="1754052"/>
            <a:ext cx="4253610" cy="305359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01963B0-D6E2-484C-97D6-5B72D7228164}"/>
              </a:ext>
            </a:extLst>
          </p:cNvPr>
          <p:cNvCxnSpPr>
            <a:cxnSpLocks/>
          </p:cNvCxnSpPr>
          <p:nvPr/>
        </p:nvCxnSpPr>
        <p:spPr>
          <a:xfrm>
            <a:off x="3339548" y="4372876"/>
            <a:ext cx="1311965" cy="185871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693FA97-538E-0642-A9A7-440321E4E9FE}"/>
              </a:ext>
            </a:extLst>
          </p:cNvPr>
          <p:cNvCxnSpPr>
            <a:cxnSpLocks/>
          </p:cNvCxnSpPr>
          <p:nvPr/>
        </p:nvCxnSpPr>
        <p:spPr>
          <a:xfrm flipV="1">
            <a:off x="8507896" y="2252870"/>
            <a:ext cx="384313" cy="265043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C544737-B0AF-E044-88FC-45A26C14E71A}"/>
              </a:ext>
            </a:extLst>
          </p:cNvPr>
          <p:cNvSpPr txBox="1"/>
          <p:nvPr/>
        </p:nvSpPr>
        <p:spPr>
          <a:xfrm>
            <a:off x="8080177" y="2538624"/>
            <a:ext cx="1785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400" dirty="0"/>
              <a:t>Vi svarar oftast snabbt på mail!</a:t>
            </a:r>
          </a:p>
        </p:txBody>
      </p:sp>
    </p:spTree>
    <p:extLst>
      <p:ext uri="{BB962C8B-B14F-4D97-AF65-F5344CB8AC3E}">
        <p14:creationId xmlns:p14="http://schemas.microsoft.com/office/powerpoint/2010/main" val="6227238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5F5F9-392D-9B45-A928-A94781F70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SE" dirty="0"/>
              <a:t>Kostnadsfria distanskurser för lärare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D880B0-06C8-6262-067D-B86B2F899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161" y="1803276"/>
            <a:ext cx="5202639" cy="448322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C16B4D6-FBF8-1491-98D4-1D857968B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428" y="2004300"/>
            <a:ext cx="4717010" cy="4351338"/>
          </a:xfrm>
        </p:spPr>
        <p:txBody>
          <a:bodyPr>
            <a:normAutofit/>
          </a:bodyPr>
          <a:lstStyle/>
          <a:p>
            <a:r>
              <a:rPr lang="sv-SE" dirty="0"/>
              <a:t>Lär dig att använda och fördjupa dig hela Nomp Plus på en tid som passar dig</a:t>
            </a:r>
          </a:p>
          <a:p>
            <a:r>
              <a:rPr lang="sv-SE" dirty="0"/>
              <a:t>Instruktionsfilmer och text</a:t>
            </a:r>
          </a:p>
          <a:p>
            <a:r>
              <a:rPr lang="sv-SE" dirty="0"/>
              <a:t>Möjlighet att ställa frågor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 err="1"/>
              <a:t>https</a:t>
            </a:r>
            <a:r>
              <a:rPr lang="sv-SE" dirty="0"/>
              <a:t>://</a:t>
            </a:r>
            <a:r>
              <a:rPr lang="sv-SE" dirty="0" err="1"/>
              <a:t>nomp.se</a:t>
            </a:r>
            <a:r>
              <a:rPr lang="sv-SE" dirty="0"/>
              <a:t>/start/</a:t>
            </a:r>
            <a:r>
              <a:rPr lang="sv-SE" dirty="0" err="1"/>
              <a:t>courses</a:t>
            </a: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97709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36B2F-52D5-DC4D-94DE-57F442026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Nomp för vårdnadshavare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BCAF8-5575-AC4E-BD93-534DAEDB5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70373" cy="4351338"/>
          </a:xfrm>
        </p:spPr>
        <p:txBody>
          <a:bodyPr>
            <a:normAutofit fontScale="92500"/>
          </a:bodyPr>
          <a:lstStyle/>
          <a:p>
            <a:r>
              <a:rPr lang="sv-SE" dirty="0"/>
              <a:t>Som förälder/vårdnadshavare kan du följa med i skolarbetet genom att elevens lärare lägger till dig som ”kontaktperson”.</a:t>
            </a:r>
          </a:p>
          <a:p>
            <a:r>
              <a:rPr lang="sv-SE" dirty="0"/>
              <a:t>Som kontaktperson kan du logga in och se vilka pågående uppdrag som finns och när dessa skall vara klara. Du ser även vilka utmaningar som är utdelade.</a:t>
            </a:r>
          </a:p>
          <a:p>
            <a:r>
              <a:rPr lang="sv-SE" dirty="0"/>
              <a:t>Du får även e-post när eleven:</a:t>
            </a:r>
          </a:p>
          <a:p>
            <a:pPr lvl="1"/>
            <a:r>
              <a:rPr lang="sv-SE" dirty="0"/>
              <a:t>Fått ett nytt uppdrag.</a:t>
            </a:r>
          </a:p>
          <a:p>
            <a:pPr lvl="1"/>
            <a:r>
              <a:rPr lang="sv-SE" dirty="0"/>
              <a:t>Lämnat in ett uppdrag.</a:t>
            </a:r>
          </a:p>
          <a:p>
            <a:pPr lvl="1"/>
            <a:r>
              <a:rPr lang="sv-SE" dirty="0"/>
              <a:t>Är försenad med ett uppdrag.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A1BAB7-2B68-8E43-BAD9-7A84C0F00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3280" y="1690688"/>
            <a:ext cx="4362666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7497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A1BF8-C120-9B41-BC97-FB40D9070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Nomp för huvudmän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63651-D704-5B42-998F-AF9E32190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Köp en rabatterad central pool med elever och dela ut licenser till era skolenheter i ett administrativt gränssnitt.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72516A12-7C5D-3B49-AC1F-438E445DD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835" y="3640091"/>
            <a:ext cx="5579165" cy="285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B7BAED66-E60F-CC4C-A070-A505DDC94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5086" y="3429000"/>
            <a:ext cx="5774635" cy="201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3771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A1BF8-C120-9B41-BC97-FB40D9070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Nomp och datasäkerhet / GDPR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63651-D704-5B42-998F-AF9E32190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428" y="2004300"/>
            <a:ext cx="10515600" cy="4351338"/>
          </a:xfrm>
        </p:spPr>
        <p:txBody>
          <a:bodyPr>
            <a:normAutofit fontScale="70000" lnSpcReduction="20000"/>
          </a:bodyPr>
          <a:lstStyle/>
          <a:p>
            <a:r>
              <a:rPr lang="sv-SE" dirty="0" err="1"/>
              <a:t>PuB</a:t>
            </a:r>
            <a:r>
              <a:rPr lang="sv-SE" dirty="0"/>
              <a:t>-avtal</a:t>
            </a:r>
          </a:p>
          <a:p>
            <a:pPr lvl="1"/>
            <a:r>
              <a:rPr lang="sv-SE" dirty="0"/>
              <a:t>Nomp är GDPR-säkrat sedan maj 2017.</a:t>
            </a:r>
          </a:p>
          <a:p>
            <a:pPr lvl="1"/>
            <a:r>
              <a:rPr lang="sv-SE" dirty="0"/>
              <a:t>Vi tecknar gärna personuppgiftsbiträdesavtal på kommun/huvudmannanivå, om så önskas.</a:t>
            </a:r>
          </a:p>
          <a:p>
            <a:r>
              <a:rPr lang="sv-SE" dirty="0"/>
              <a:t>IT-säkerhet</a:t>
            </a:r>
          </a:p>
          <a:p>
            <a:pPr lvl="1"/>
            <a:r>
              <a:rPr lang="sv-SE" dirty="0"/>
              <a:t>Vi har erfaren personal med hög kompetens - erfarenhet från arbete med Internetbanker, börssystem.</a:t>
            </a:r>
          </a:p>
          <a:p>
            <a:pPr lvl="1"/>
            <a:r>
              <a:rPr lang="sv-SE" dirty="0"/>
              <a:t>Nomp har flera lager av skyddsmekanismer – brandväggar, åtkomstskydd, kryptering av data med mera.</a:t>
            </a:r>
          </a:p>
          <a:p>
            <a:pPr lvl="1"/>
            <a:r>
              <a:rPr lang="sv-SE" dirty="0"/>
              <a:t>All åtkomst loggas till ett separat, skyddat, loggsystem.</a:t>
            </a:r>
          </a:p>
          <a:p>
            <a:r>
              <a:rPr lang="sv-SE" dirty="0"/>
              <a:t>Tillgänglighet</a:t>
            </a:r>
          </a:p>
          <a:p>
            <a:pPr lvl="1"/>
            <a:r>
              <a:rPr lang="sv-SE" dirty="0"/>
              <a:t>Alla komponenter är dubblerade och finns i flera datorhallar i olika städer.</a:t>
            </a:r>
          </a:p>
          <a:p>
            <a:pPr lvl="1"/>
            <a:r>
              <a:rPr lang="sv-SE" dirty="0"/>
              <a:t>Nomp har mycket få produktionsstörningar. Under 2020 var Nomp otillgängligt i totalt 30 minuter uppdelat på tre tillfällen.</a:t>
            </a:r>
          </a:p>
          <a:p>
            <a:pPr lvl="1"/>
            <a:r>
              <a:rPr lang="sv-SE" dirty="0"/>
              <a:t>Uppgraderingar sker 50-60 gånger per år.</a:t>
            </a:r>
          </a:p>
          <a:p>
            <a:r>
              <a:rPr lang="sv-SE" dirty="0"/>
              <a:t>Support</a:t>
            </a:r>
          </a:p>
          <a:p>
            <a:pPr lvl="1"/>
            <a:r>
              <a:rPr lang="sv-SE" dirty="0"/>
              <a:t>Vi svarar oftast snabbt och alltid inom 24 timmar.</a:t>
            </a:r>
          </a:p>
          <a:p>
            <a:pPr lvl="1"/>
            <a:r>
              <a:rPr lang="sv-SE" dirty="0"/>
              <a:t>Vi har ingen helpdesk, utan man pratar med en expert/utvecklare direkt.</a:t>
            </a:r>
          </a:p>
          <a:p>
            <a:pPr lvl="1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791671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8DFB3-9594-5F48-A634-8E7BCD24B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Mer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355A1-9299-C64B-84E4-E8D7FBAD7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5152" y="1875052"/>
            <a:ext cx="10515600" cy="4351338"/>
          </a:xfrm>
        </p:spPr>
        <p:txBody>
          <a:bodyPr/>
          <a:lstStyle/>
          <a:p>
            <a:r>
              <a:rPr lang="sv-SE" dirty="0"/>
              <a:t>Nomp utvecklas snabbt och löpande. Följ med på bloggen: </a:t>
            </a:r>
            <a:r>
              <a:rPr lang="sv-SE" dirty="0">
                <a:hlinkClick r:id="rId2"/>
              </a:rPr>
              <a:t>https://nomp-info.se/blog/</a:t>
            </a:r>
            <a:endParaRPr lang="sv-SE" dirty="0"/>
          </a:p>
          <a:p>
            <a:r>
              <a:rPr lang="sv-SE" dirty="0"/>
              <a:t>Hjälpdatabas finns inbyggd i Nomp Plus – och även här: </a:t>
            </a:r>
            <a:r>
              <a:rPr lang="sv-SE" dirty="0">
                <a:hlinkClick r:id="rId3"/>
              </a:rPr>
              <a:t>https://nomp-info.se/</a:t>
            </a:r>
            <a:endParaRPr lang="sv-SE" dirty="0"/>
          </a:p>
          <a:p>
            <a:r>
              <a:rPr lang="sv-SE" dirty="0"/>
              <a:t>Videomaterial finns här: </a:t>
            </a:r>
            <a:r>
              <a:rPr lang="sv-SE" dirty="0">
                <a:hlinkClick r:id="rId4"/>
              </a:rPr>
              <a:t>https://vimeo.com/nomp</a:t>
            </a:r>
            <a:br>
              <a:rPr lang="sv-SE" dirty="0"/>
            </a:br>
            <a:endParaRPr lang="sv-SE" dirty="0"/>
          </a:p>
          <a:p>
            <a:r>
              <a:rPr lang="sv-SE" dirty="0"/>
              <a:t>Om du har några frågor – hör av dig: </a:t>
            </a:r>
            <a:r>
              <a:rPr lang="sv-SE" dirty="0">
                <a:hlinkClick r:id="rId5"/>
              </a:rPr>
              <a:t>info@nomp.se</a:t>
            </a:r>
            <a:endParaRPr lang="sv-SE" dirty="0"/>
          </a:p>
          <a:p>
            <a:r>
              <a:rPr lang="sv-SE" dirty="0"/>
              <a:t>Vi svarar oftast snabbt på e-post.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33D037-72DF-AE4B-B7CA-FD657FC5D0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650" y="1541419"/>
            <a:ext cx="1877712" cy="504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110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6CE53-5B9A-244A-A01A-29D05D078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Tydligt och tillgängligt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FAFA5-1760-704A-B37A-639B02E78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573927" cy="1139997"/>
          </a:xfrm>
        </p:spPr>
        <p:txBody>
          <a:bodyPr>
            <a:normAutofit/>
          </a:bodyPr>
          <a:lstStyle/>
          <a:p>
            <a:r>
              <a:rPr lang="sv-SE" dirty="0"/>
              <a:t>Nomp är tydligt och rent, utan störande grafik och ljud.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AA8410-50A4-AE4C-9E32-053B7B81FC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954" y="4236607"/>
            <a:ext cx="5338119" cy="213806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82C706-7EA6-854E-97B3-525C7F8534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3646" y="1127911"/>
            <a:ext cx="4674686" cy="253542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EC83CE8-801E-DE48-9DCF-1C3F8DC5C660}"/>
              </a:ext>
            </a:extLst>
          </p:cNvPr>
          <p:cNvSpPr txBox="1">
            <a:spLocks/>
          </p:cNvSpPr>
          <p:nvPr/>
        </p:nvSpPr>
        <p:spPr>
          <a:xfrm>
            <a:off x="6571558" y="4236607"/>
            <a:ext cx="4922107" cy="2635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7F7F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7F7F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7F7F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7F7F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7F7F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Det finns möjlighet att få alla uppgifter upplästa, anpassa för vänsterhänta och att anpassa/stänga av visning av tidmätare med mera.</a:t>
            </a:r>
          </a:p>
        </p:txBody>
      </p:sp>
    </p:spTree>
    <p:extLst>
      <p:ext uri="{BB962C8B-B14F-4D97-AF65-F5344CB8AC3E}">
        <p14:creationId xmlns:p14="http://schemas.microsoft.com/office/powerpoint/2010/main" val="393419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09CCF-F828-5570-2189-43B6BB141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114300"/>
            <a:ext cx="10515600" cy="1325563"/>
          </a:xfrm>
        </p:spPr>
        <p:txBody>
          <a:bodyPr/>
          <a:lstStyle/>
          <a:p>
            <a:r>
              <a:rPr lang="sv-SE" dirty="0"/>
              <a:t>Språkstöd</a:t>
            </a:r>
            <a:r>
              <a:rPr lang="en-US" dirty="0"/>
              <a:t> för 39 </a:t>
            </a:r>
            <a:r>
              <a:rPr lang="en-US" dirty="0" err="1"/>
              <a:t>olika</a:t>
            </a:r>
            <a:r>
              <a:rPr lang="en-US" dirty="0"/>
              <a:t> </a:t>
            </a:r>
            <a:r>
              <a:rPr lang="en-US" dirty="0" err="1"/>
              <a:t>språk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CF62CA-92B9-33A4-35E7-9274D9DBF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1336" y="298383"/>
            <a:ext cx="3922595" cy="31933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703E44-2529-E50F-9E0A-853605B45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8166" y="3762703"/>
            <a:ext cx="3761142" cy="2485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8FC308-8309-0C6B-7965-38C0FDC5A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6357" y="2831173"/>
            <a:ext cx="3505528" cy="349079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21424BE-4B6C-D05F-FAA9-0FA46F7246FC}"/>
              </a:ext>
            </a:extLst>
          </p:cNvPr>
          <p:cNvSpPr txBox="1">
            <a:spLocks/>
          </p:cNvSpPr>
          <p:nvPr/>
        </p:nvSpPr>
        <p:spPr>
          <a:xfrm>
            <a:off x="461963" y="1513591"/>
            <a:ext cx="4922107" cy="2635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7F7F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7F7F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7F7F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7F7F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7F7F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Eleven kan få alla uppgifter översatta och upplästa till sitt hemspråk om läraren så önskar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944774-7FFA-4ACE-78C2-10FDEBD6DD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692" y="3236705"/>
            <a:ext cx="5516030" cy="421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36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6CE53-5B9A-244A-A01A-29D05D078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Enkel inloggning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FAFA5-1760-704A-B37A-639B02E78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01962" cy="4351338"/>
          </a:xfrm>
        </p:spPr>
        <p:txBody>
          <a:bodyPr>
            <a:normAutofit lnSpcReduction="10000"/>
          </a:bodyPr>
          <a:lstStyle/>
          <a:p>
            <a:r>
              <a:rPr lang="sv-SE" dirty="0"/>
              <a:t>Man kan logga in med:</a:t>
            </a:r>
          </a:p>
          <a:p>
            <a:pPr lvl="1"/>
            <a:r>
              <a:rPr lang="sv-SE" dirty="0"/>
              <a:t>Nomp-lösenord</a:t>
            </a:r>
          </a:p>
          <a:p>
            <a:pPr lvl="1"/>
            <a:r>
              <a:rPr lang="sv-SE" dirty="0"/>
              <a:t>Google</a:t>
            </a:r>
          </a:p>
          <a:p>
            <a:pPr lvl="1"/>
            <a:r>
              <a:rPr lang="sv-SE" dirty="0"/>
              <a:t>Microsoft/O365</a:t>
            </a:r>
          </a:p>
          <a:p>
            <a:pPr lvl="1"/>
            <a:r>
              <a:rPr lang="sv-SE" dirty="0"/>
              <a:t>Skolfederation</a:t>
            </a:r>
          </a:p>
          <a:p>
            <a:pPr lvl="1"/>
            <a:r>
              <a:rPr lang="sv-SE" dirty="0"/>
              <a:t>Apple-id (endast </a:t>
            </a:r>
            <a:r>
              <a:rPr lang="sv-SE" dirty="0" err="1"/>
              <a:t>iOS-appen</a:t>
            </a:r>
            <a:r>
              <a:rPr lang="sv-SE" dirty="0"/>
              <a:t>)</a:t>
            </a:r>
          </a:p>
          <a:p>
            <a:pPr lvl="1"/>
            <a:r>
              <a:rPr lang="sv-SE" dirty="0" err="1"/>
              <a:t>Skolon</a:t>
            </a:r>
            <a:r>
              <a:rPr lang="sv-SE" dirty="0"/>
              <a:t> (endast från </a:t>
            </a:r>
            <a:r>
              <a:rPr lang="sv-SE" dirty="0" err="1"/>
              <a:t>Skolon</a:t>
            </a:r>
            <a:r>
              <a:rPr lang="sv-SE" dirty="0"/>
              <a:t>)</a:t>
            </a:r>
          </a:p>
          <a:p>
            <a:r>
              <a:rPr lang="sv-SE" dirty="0"/>
              <a:t>I </a:t>
            </a:r>
            <a:r>
              <a:rPr lang="sv-SE" dirty="0" err="1"/>
              <a:t>apparna</a:t>
            </a:r>
            <a:r>
              <a:rPr lang="sv-SE" dirty="0"/>
              <a:t> för </a:t>
            </a:r>
            <a:r>
              <a:rPr lang="sv-SE" dirty="0" err="1"/>
              <a:t>iOS</a:t>
            </a:r>
            <a:r>
              <a:rPr lang="sv-SE" dirty="0"/>
              <a:t> och Android kan man spara inloggningarna så att de yngre eleverna bara klickar på sitt namn.</a:t>
            </a:r>
          </a:p>
          <a:p>
            <a:endParaRPr lang="sv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A21A96-0D68-1D4A-8904-55DD8B807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974" y="1317625"/>
            <a:ext cx="3157687" cy="422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46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6CE53-5B9A-244A-A01A-29D05D078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Pedagogiskt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FAFA5-1760-704A-B37A-639B02E78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5908" cy="4351338"/>
          </a:xfrm>
        </p:spPr>
        <p:txBody>
          <a:bodyPr>
            <a:normAutofit/>
          </a:bodyPr>
          <a:lstStyle/>
          <a:p>
            <a:r>
              <a:rPr lang="sv-SE" dirty="0"/>
              <a:t>Följer läroplanen.</a:t>
            </a:r>
          </a:p>
          <a:p>
            <a:r>
              <a:rPr lang="sv-SE" dirty="0"/>
              <a:t>För att minska risk för felinlärning kommer man inte vidare om man inte svarat rätt.</a:t>
            </a:r>
          </a:p>
          <a:p>
            <a:r>
              <a:rPr lang="sv-SE" dirty="0"/>
              <a:t>Eleven kan själv följa sina framsteg och se kopplingen mellan ansträngning och inlärning.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C511DD-4338-DE41-B34E-65B5C5D11B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80767"/>
            <a:ext cx="5057425" cy="483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376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6CE53-5B9A-244A-A01A-29D05D078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Motivation: Roligare för eleven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FAFA5-1760-704A-B37A-639B02E78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49097" cy="4351338"/>
          </a:xfrm>
        </p:spPr>
        <p:txBody>
          <a:bodyPr>
            <a:normAutofit/>
          </a:bodyPr>
          <a:lstStyle/>
          <a:p>
            <a:r>
              <a:rPr lang="sv-SE" dirty="0"/>
              <a:t>Nomp motiverar elever genom att de samlar medaljer och </a:t>
            </a:r>
            <a:r>
              <a:rPr lang="sv-SE" dirty="0" err="1"/>
              <a:t>Nompix</a:t>
            </a:r>
            <a:r>
              <a:rPr lang="sv-SE" dirty="0"/>
              <a:t> när de övar.</a:t>
            </a:r>
          </a:p>
          <a:p>
            <a:r>
              <a:rPr lang="sv-SE" dirty="0"/>
              <a:t>Eleverna låser upp nya uppgifter och spel genom att öva.</a:t>
            </a:r>
          </a:p>
          <a:p>
            <a:r>
              <a:rPr lang="sv-SE" dirty="0"/>
              <a:t>Dekorera ett rum genom progression över tid.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D6FDB3-6259-C24F-AC31-8A5AD9800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5955" y="3901941"/>
            <a:ext cx="4451003" cy="27901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1EE621-B0A5-AD4F-B501-CB19FD80AA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3448" y="365125"/>
            <a:ext cx="3824043" cy="4164672"/>
          </a:xfrm>
          <a:prstGeom prst="rect">
            <a:avLst/>
          </a:prstGeom>
          <a:ln>
            <a:solidFill>
              <a:srgbClr val="F7F7F3"/>
            </a:solidFill>
          </a:ln>
        </p:spPr>
      </p:pic>
    </p:spTree>
    <p:extLst>
      <p:ext uri="{BB962C8B-B14F-4D97-AF65-F5344CB8AC3E}">
        <p14:creationId xmlns:p14="http://schemas.microsoft.com/office/powerpoint/2010/main" val="1066272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6CE53-5B9A-244A-A01A-29D05D078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Motivation: Spel för eleven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FAFA5-1760-704A-B37A-639B02E78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/>
              <a:t>Alla spel är pedagogiska, anpassade i olika svårighetsnivåer och handlar om att öva matematik.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C1B69D-FE5D-4447-9A78-B82B916630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765" y="3111634"/>
            <a:ext cx="4301235" cy="3652875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88183D3-B2C1-7D42-9470-2B43EECACFE9}"/>
              </a:ext>
            </a:extLst>
          </p:cNvPr>
          <p:cNvGrpSpPr/>
          <p:nvPr/>
        </p:nvGrpSpPr>
        <p:grpSpPr>
          <a:xfrm>
            <a:off x="5859884" y="2805565"/>
            <a:ext cx="6106598" cy="3506335"/>
            <a:chOff x="5922946" y="2891048"/>
            <a:chExt cx="6106598" cy="350633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48E2F40-8041-FB46-AC0E-A22D15FC29B7}"/>
                </a:ext>
              </a:extLst>
            </p:cNvPr>
            <p:cNvGrpSpPr/>
            <p:nvPr/>
          </p:nvGrpSpPr>
          <p:grpSpPr>
            <a:xfrm>
              <a:off x="5922946" y="2891048"/>
              <a:ext cx="4431764" cy="2845075"/>
              <a:chOff x="6095840" y="3250071"/>
              <a:chExt cx="4431764" cy="284507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C07B436-16BD-6B48-82D5-D0111BFE17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367555" y="4520278"/>
                <a:ext cx="1988730" cy="1183417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310976DD-74ED-A141-AF3D-04107DC412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95840" y="3596143"/>
                <a:ext cx="1652985" cy="1008530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0CB442D-F291-B340-ABD8-F5FBD00A26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31273" y="3878826"/>
                <a:ext cx="2896331" cy="693866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ACF3E578-FF92-8C44-BCC9-FAD43C15B4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42025" y="4572692"/>
                <a:ext cx="2515627" cy="730761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1E8B41E-5D93-7846-B476-1720E4DDA5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940890" y="3250071"/>
                <a:ext cx="1918670" cy="714976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E1E013FF-01E9-9143-9385-A8FB2BAB11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65240" y="5293615"/>
                <a:ext cx="1811531" cy="801531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DCA5B95-71B6-554F-A8EA-0A5AA497C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592160" y="2987234"/>
              <a:ext cx="2291912" cy="80139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81E1356-572B-A549-8532-A48394224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548085" y="4195531"/>
              <a:ext cx="2128124" cy="66311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5453DB1-6CCB-5140-96FA-B869D340F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200697" y="5257666"/>
              <a:ext cx="2796195" cy="91929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750DFBE-D374-3843-8CBC-D389E7060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666786" y="5692796"/>
              <a:ext cx="1818290" cy="70458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A399544-3D92-FE46-86F3-64AA57412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997452" y="4882916"/>
              <a:ext cx="1794638" cy="63087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77AA8D-5636-7846-AD79-9F55FBE8D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191547" y="3788433"/>
              <a:ext cx="1837997" cy="67926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8536460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1395</TotalTime>
  <Words>1420</Words>
  <Application>Microsoft Macintosh PowerPoint</Application>
  <PresentationFormat>Widescreen</PresentationFormat>
  <Paragraphs>146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Office Theme</vt:lpstr>
      <vt:lpstr>Introduktion till Nomp</vt:lpstr>
      <vt:lpstr>Kort om Nomp</vt:lpstr>
      <vt:lpstr>För eleven</vt:lpstr>
      <vt:lpstr>Tydligt och tillgängligt</vt:lpstr>
      <vt:lpstr>Språkstöd för 39 olika språk</vt:lpstr>
      <vt:lpstr>Enkel inloggning</vt:lpstr>
      <vt:lpstr>Pedagogiskt</vt:lpstr>
      <vt:lpstr>Motivation: Roligare för eleven</vt:lpstr>
      <vt:lpstr>Motivation: Spel för eleven</vt:lpstr>
      <vt:lpstr>Uppdrag till eleven</vt:lpstr>
      <vt:lpstr>Utmaningar – diagnos/test/prov</vt:lpstr>
      <vt:lpstr>Adaptiv träning</vt:lpstr>
      <vt:lpstr>Handuppräckning</vt:lpstr>
      <vt:lpstr>Nomp för lärare – kom igång</vt:lpstr>
      <vt:lpstr>Kom igång: Skapa elevkonton</vt:lpstr>
      <vt:lpstr>Kom igång: Skapa elevgrupper</vt:lpstr>
      <vt:lpstr>Uppgiftskatalogen</vt:lpstr>
      <vt:lpstr>Dela ut uppdrag</vt:lpstr>
      <vt:lpstr>Enkelt att skapa uppdrag</vt:lpstr>
      <vt:lpstr>Uppföljning av uppdrag</vt:lpstr>
      <vt:lpstr>Gör utmaningar / diagnoser</vt:lpstr>
      <vt:lpstr>Gör utmaningar / diagnoser</vt:lpstr>
      <vt:lpstr>Följa upp utmaningar</vt:lpstr>
      <vt:lpstr>Skapa planering med mallar</vt:lpstr>
      <vt:lpstr>Övrig uppföljning - individnivå</vt:lpstr>
      <vt:lpstr>Övrig uppföljning - gruppnivå</vt:lpstr>
      <vt:lpstr>Samarbeta med kollegor</vt:lpstr>
      <vt:lpstr>Nompixburkar: Motivera på gruppnivå</vt:lpstr>
      <vt:lpstr>Klassrum: Se vad eleverna arbetar med just nu</vt:lpstr>
      <vt:lpstr>Skicka meddelanden till elever</vt:lpstr>
      <vt:lpstr>Gå till elevdelen</vt:lpstr>
      <vt:lpstr>Lägg upp kontaktpersoner</vt:lpstr>
      <vt:lpstr>Bra onlinehjälp med sökning på alla sidor</vt:lpstr>
      <vt:lpstr>Kostnadsfria distanskurser för lärare</vt:lpstr>
      <vt:lpstr>Nomp för vårdnadshavare</vt:lpstr>
      <vt:lpstr>Nomp för huvudmän</vt:lpstr>
      <vt:lpstr>Nomp och datasäkerhet / GDPR</vt:lpstr>
      <vt:lpstr>Mer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Introduktion till NOMP</dc:title>
  <dc:creator>Stefan Norberg</dc:creator>
  <cp:lastModifiedBy>Stefan Norberg</cp:lastModifiedBy>
  <cp:revision>158</cp:revision>
  <cp:lastPrinted>2018-12-13T12:57:34Z</cp:lastPrinted>
  <dcterms:created xsi:type="dcterms:W3CDTF">2018-12-12T07:48:01Z</dcterms:created>
  <dcterms:modified xsi:type="dcterms:W3CDTF">2023-09-05T13:19:03Z</dcterms:modified>
</cp:coreProperties>
</file>